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69" r:id="rId2"/>
    <p:sldId id="275" r:id="rId3"/>
    <p:sldId id="274" r:id="rId4"/>
    <p:sldId id="270" r:id="rId5"/>
    <p:sldId id="271" r:id="rId6"/>
    <p:sldId id="272" r:id="rId7"/>
    <p:sldId id="273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itchFamily="2" charset="77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75A"/>
    <a:srgbClr val="005800"/>
    <a:srgbClr val="00227C"/>
    <a:srgbClr val="F3980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4FB468-DECC-1642-A0F6-96DD6C6BA990}" v="1588" dt="2022-03-25T08:51:46.947"/>
    <p1510:client id="{6851BB69-9508-93E5-AF55-98E3AD538D6E}" v="708" dt="2022-03-25T08:25:21.625"/>
    <p1510:client id="{FA405879-27F7-0893-C4A0-6BF653B1B12D}" v="1297" dt="2022-03-25T00:06:51.2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4" autoAdjust="0"/>
    <p:restoredTop sz="91084"/>
  </p:normalViewPr>
  <p:slideViewPr>
    <p:cSldViewPr snapToGrid="0">
      <p:cViewPr>
        <p:scale>
          <a:sx n="91" d="100"/>
          <a:sy n="91" d="100"/>
        </p:scale>
        <p:origin x="135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713A3F-5690-C14B-BE15-C192751BD653}" type="datetimeFigureOut">
              <a:rPr lang="en-CH" smtClean="0"/>
              <a:t>24.03.22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86642-7B08-3D46-B2E9-3425FDCEC12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26415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User will only need to care about one </a:t>
            </a:r>
            <a:r>
              <a:rPr lang="en-US" err="1"/>
              <a:t>edu</a:t>
            </a:r>
            <a:r>
              <a:rPr lang="en-US"/>
              <a:t>-ID login, but system admins at universities will still see separate accounts. This ensures that minimal change will have to be made to existing systems.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86642-7B08-3D46-B2E9-3425FDCEC12B}" type="slidenum">
              <a:rPr lang="en-CH" smtClean="0"/>
              <a:t>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4671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Facilities: Buildings, Printers, Cafeteria payment, etc.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86642-7B08-3D46-B2E9-3425FDCEC12B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30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39605-00DF-42B6-B2AC-2FDDD5AA21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F2FC1-0881-4AC7-ACC8-2F6E3BBC3F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36F27-44F4-4241-A15E-6CB6D6C23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87951-D8A6-49B7-8EC1-BF8D6A0BE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0BB73-2747-4DEA-9247-1ACB9551C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77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4CF21-C48D-490B-AE65-B13EE1D4E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4F4B8F-C1D7-40CA-9DE3-E2F3DAEF71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992F2-DBC0-47DB-83A6-9F96F84B9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C5E1C-FA90-4FD3-A5B0-A314730FB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1842A-B149-4010-AC61-35FA12A8A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716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E8514E-94DB-4C89-ACD1-0EEADF998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DECF3-8070-44A3-AC1D-954AFF0E2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8B8FE-8D7E-4698-8065-00A0A977C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DAC98-9556-44F1-A2C6-52ABFBF15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0395F8-5A15-442C-9BD2-D05813518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843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8338F-8601-4D1D-88D1-3A2EBF155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47AEA-9A4F-4327-B3ED-B00E71B19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107CF-B7A9-4A88-AD8C-11EE34971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2F083-02F8-4A17-8426-13C7A3ED8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5618B-D74A-47E4-8F28-075BFC2AF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20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4AEEA-ED18-4958-842A-1B6B2DB2A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084EA-B7BC-4F4F-AADD-341B56EE2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A0692-83A6-4C84-B822-2A46C1F40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2C5F1-FDA0-4AAF-AAE5-DBD88E4FD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B8B33-63E7-4B6E-960F-DD307086E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920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1DD49-B5E2-4DB2-9E1E-2421371FB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40589-E65B-4952-A968-705EA15D49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18FEBD-DF1A-4128-BB8C-94CC568CA4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283726-7481-4A2C-92CE-B61FB90C0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3F55A-6E7E-4B24-B440-1A385DEBF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86103C-7FF7-47D4-ABC1-753C43C72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873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55320-4720-482A-94E2-028557625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271FA-1896-4B4A-AB18-B28142AC29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38B70E-E7F5-4D3A-8826-ED41C5820E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5F535E-5654-402D-9ABB-254E8D1D7A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BA64B3-65EE-4315-843E-CDCFD33F93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6E84B3-0499-47FA-A6D3-F743F127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B0A5D4-ED43-4DCF-BF30-A7A1C281F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DDAB9D-9E58-4521-BC58-992C19AB9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964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24C34-8B11-41E0-8208-4BDC101F2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752ED7-8F78-489B-AA19-F4E54E71B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D5FE76-6AEB-4D29-920D-6575C9BB5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C0BA38-247C-4D59-A05F-005760818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26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60E976-0AD0-467F-A630-137966F76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37DF56-245B-4310-81E2-CF0CD7FFA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54FCB8-BAB7-418C-B3C1-86F57CF4D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18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40CD0-A9E2-49B0-9EFC-383B56D31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ABDF1-9E9C-427E-874C-467684409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BF7597-D962-4CE0-8681-8C1C85926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8EB1EC-7500-4B2A-A02A-50882CF51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1035A-A801-45BC-BC36-5EFDE7F4E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23BCB-ED47-45D7-A77E-CA18A0171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23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BC03D-72E6-4DDD-9F33-14E524FB7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1748AA-A95F-4A66-A9E1-A9884C7A34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1E3D9E-4670-4106-9343-DABDD69B1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3CA3C1-012E-49AD-88E9-80CD50E76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97AC-7E14-4803-9B1E-DC55AA53F577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2CAD68-7CCD-4D7D-BC93-85E812D5C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AEE2BC-6986-43F5-9CD8-A0B38E4D3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95E9A-306D-4D0B-99CA-CE95FE5D6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448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40F608-ED7A-4AA3-9AB2-C70AEB656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DFDDDE-618D-4A49-B332-90773B37A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CBDD7-6F1A-4932-AF58-ADE65C1FB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EBE097AC-7E14-4803-9B1E-DC55AA53F577}" type="datetimeFigureOut">
              <a:rPr lang="en-US" smtClean="0"/>
              <a:pPr/>
              <a:t>3/24/22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AF05F-04A6-4A30-9950-1863165432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8C2FE-88B8-4BEF-950C-0B9E2472C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1A295E9A-306D-4D0B-99CA-CE95FE5D69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40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231E3253-D771-1145-87E2-B606DF6ED9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683" y="754493"/>
            <a:ext cx="3240000" cy="9558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55A47E9-9886-3B47-A379-4ABA6BC3AFF6}"/>
              </a:ext>
            </a:extLst>
          </p:cNvPr>
          <p:cNvSpPr txBox="1">
            <a:spLocks/>
          </p:cNvSpPr>
          <p:nvPr/>
        </p:nvSpPr>
        <p:spPr>
          <a:xfrm>
            <a:off x="1161711" y="3429000"/>
            <a:ext cx="7033846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b="1" dirty="0">
                <a:latin typeface="Montserrat" panose="00000500000000000000" pitchFamily="50" charset="0"/>
              </a:rPr>
              <a:t>Enhancing SWITCH for Lifelong Learning</a:t>
            </a: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E12AE7D-5F4D-1045-92AA-CE69A90261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711" y="661598"/>
            <a:ext cx="2160000" cy="104869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E84842C-F682-D746-9CEC-E0405A8E6B46}"/>
              </a:ext>
            </a:extLst>
          </p:cNvPr>
          <p:cNvSpPr/>
          <p:nvPr/>
        </p:nvSpPr>
        <p:spPr>
          <a:xfrm>
            <a:off x="-98475" y="-52754"/>
            <a:ext cx="787791" cy="6963508"/>
          </a:xfrm>
          <a:prstGeom prst="rect">
            <a:avLst/>
          </a:prstGeom>
          <a:solidFill>
            <a:srgbClr val="01175A"/>
          </a:solidFill>
          <a:ln>
            <a:solidFill>
              <a:srgbClr val="0117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38870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D790-A839-3443-B375-591BEE73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241" y="376410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b="1">
                <a:latin typeface="Montserrat" pitchFamily="2" charset="77"/>
              </a:rPr>
              <a:t>One Universal Login – One Super App</a:t>
            </a:r>
          </a:p>
        </p:txBody>
      </p: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0DA7BBF5-3FB2-D544-A50B-9200E94745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841" y="800241"/>
            <a:ext cx="1620000" cy="4779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CCCD5F6-46C3-BC46-B674-9BFC748784D3}"/>
              </a:ext>
            </a:extLst>
          </p:cNvPr>
          <p:cNvSpPr txBox="1"/>
          <p:nvPr/>
        </p:nvSpPr>
        <p:spPr>
          <a:xfrm>
            <a:off x="793200" y="2251505"/>
            <a:ext cx="5302800" cy="461594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One university, many logins, many services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Interface layer wrapping many logins into one </a:t>
            </a:r>
            <a:r>
              <a:rPr lang="en-US" sz="2000" dirty="0" err="1">
                <a:latin typeface="Montserrat"/>
              </a:rPr>
              <a:t>edu</a:t>
            </a:r>
            <a:r>
              <a:rPr lang="en-US" sz="2000" dirty="0">
                <a:latin typeface="Montserrat"/>
              </a:rPr>
              <a:t>-ID frontend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Centralization of services available to students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Ecosystem enhancement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Montserrat"/>
            </a:endParaRPr>
          </a:p>
        </p:txBody>
      </p:sp>
      <p:grpSp>
        <p:nvGrpSpPr>
          <p:cNvPr id="37" name="Group 2">
            <a:extLst>
              <a:ext uri="{FF2B5EF4-FFF2-40B4-BE49-F238E27FC236}">
                <a16:creationId xmlns:a16="http://schemas.microsoft.com/office/drawing/2014/main" id="{CF6C6021-AAD8-A44C-93D8-BE0997A288A0}"/>
              </a:ext>
            </a:extLst>
          </p:cNvPr>
          <p:cNvGrpSpPr/>
          <p:nvPr/>
        </p:nvGrpSpPr>
        <p:grpSpPr>
          <a:xfrm>
            <a:off x="6594938" y="4164285"/>
            <a:ext cx="1482081" cy="1201290"/>
            <a:chOff x="2010887" y="5209563"/>
            <a:chExt cx="2367352" cy="1451294"/>
          </a:xfrm>
        </p:grpSpPr>
        <p:sp>
          <p:nvSpPr>
            <p:cNvPr id="38" name="Rectangle: Rounded Corners 25">
              <a:extLst>
                <a:ext uri="{FF2B5EF4-FFF2-40B4-BE49-F238E27FC236}">
                  <a16:creationId xmlns:a16="http://schemas.microsoft.com/office/drawing/2014/main" id="{8209DB17-EF8F-FF41-A85E-E61658CB7DF2}"/>
                </a:ext>
              </a:extLst>
            </p:cNvPr>
            <p:cNvSpPr/>
            <p:nvPr/>
          </p:nvSpPr>
          <p:spPr>
            <a:xfrm>
              <a:off x="2080469" y="5209563"/>
              <a:ext cx="2228189" cy="145129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27">
              <a:extLst>
                <a:ext uri="{FF2B5EF4-FFF2-40B4-BE49-F238E27FC236}">
                  <a16:creationId xmlns:a16="http://schemas.microsoft.com/office/drawing/2014/main" id="{0BBED999-9264-1741-AFE0-C635B964F10D}"/>
                </a:ext>
              </a:extLst>
            </p:cNvPr>
            <p:cNvSpPr txBox="1"/>
            <p:nvPr/>
          </p:nvSpPr>
          <p:spPr>
            <a:xfrm>
              <a:off x="2010887" y="5712113"/>
              <a:ext cx="2367352" cy="446195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en-US" b="1" i="0" dirty="0">
                  <a:solidFill>
                    <a:schemeClr val="bg1"/>
                  </a:solidFill>
                  <a:effectLst/>
                  <a:latin typeface="Montserrat"/>
                </a:rPr>
                <a:t>Account 1</a:t>
              </a:r>
              <a:endParaRPr lang="en-US" b="1" dirty="0">
                <a:solidFill>
                  <a:schemeClr val="bg1"/>
                </a:solidFill>
                <a:latin typeface="Montserrat"/>
              </a:endParaRPr>
            </a:p>
          </p:txBody>
        </p:sp>
      </p:grpSp>
      <p:grpSp>
        <p:nvGrpSpPr>
          <p:cNvPr id="59" name="Group 28">
            <a:extLst>
              <a:ext uri="{FF2B5EF4-FFF2-40B4-BE49-F238E27FC236}">
                <a16:creationId xmlns:a16="http://schemas.microsoft.com/office/drawing/2014/main" id="{E079D918-A5C3-C34F-BD1D-B48711CFF188}"/>
              </a:ext>
            </a:extLst>
          </p:cNvPr>
          <p:cNvGrpSpPr/>
          <p:nvPr/>
        </p:nvGrpSpPr>
        <p:grpSpPr>
          <a:xfrm>
            <a:off x="8367842" y="4140414"/>
            <a:ext cx="1482081" cy="1201290"/>
            <a:chOff x="1995481" y="5209563"/>
            <a:chExt cx="2367352" cy="1451294"/>
          </a:xfrm>
        </p:grpSpPr>
        <p:sp>
          <p:nvSpPr>
            <p:cNvPr id="60" name="Rectangle: Rounded Corners 29">
              <a:extLst>
                <a:ext uri="{FF2B5EF4-FFF2-40B4-BE49-F238E27FC236}">
                  <a16:creationId xmlns:a16="http://schemas.microsoft.com/office/drawing/2014/main" id="{4E2474E8-9648-D041-BEC0-59ECDA996DAF}"/>
                </a:ext>
              </a:extLst>
            </p:cNvPr>
            <p:cNvSpPr/>
            <p:nvPr/>
          </p:nvSpPr>
          <p:spPr>
            <a:xfrm>
              <a:off x="2080469" y="5209563"/>
              <a:ext cx="2228189" cy="145129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extBox 31">
              <a:extLst>
                <a:ext uri="{FF2B5EF4-FFF2-40B4-BE49-F238E27FC236}">
                  <a16:creationId xmlns:a16="http://schemas.microsoft.com/office/drawing/2014/main" id="{11894B4B-5225-1140-A941-40743F4655EC}"/>
                </a:ext>
              </a:extLst>
            </p:cNvPr>
            <p:cNvSpPr txBox="1"/>
            <p:nvPr/>
          </p:nvSpPr>
          <p:spPr>
            <a:xfrm>
              <a:off x="1995481" y="5740535"/>
              <a:ext cx="2367352" cy="446195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en-US" b="1" i="0" dirty="0">
                  <a:solidFill>
                    <a:schemeClr val="bg1"/>
                  </a:solidFill>
                  <a:effectLst/>
                  <a:latin typeface="Montserrat"/>
                </a:rPr>
                <a:t>Account </a:t>
              </a:r>
              <a:r>
                <a:rPr lang="en-US" b="1" dirty="0">
                  <a:solidFill>
                    <a:schemeClr val="bg1"/>
                  </a:solidFill>
                  <a:latin typeface="Montserrat"/>
                </a:rPr>
                <a:t>2</a:t>
              </a:r>
              <a:endParaRPr lang="en-US" b="1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62" name="Group 32">
            <a:extLst>
              <a:ext uri="{FF2B5EF4-FFF2-40B4-BE49-F238E27FC236}">
                <a16:creationId xmlns:a16="http://schemas.microsoft.com/office/drawing/2014/main" id="{3B661A73-F4AF-E14A-A3AC-64B35103CD25}"/>
              </a:ext>
            </a:extLst>
          </p:cNvPr>
          <p:cNvGrpSpPr/>
          <p:nvPr/>
        </p:nvGrpSpPr>
        <p:grpSpPr>
          <a:xfrm>
            <a:off x="10140746" y="4140414"/>
            <a:ext cx="1482081" cy="1201290"/>
            <a:chOff x="2010887" y="5209563"/>
            <a:chExt cx="2367352" cy="1451294"/>
          </a:xfrm>
        </p:grpSpPr>
        <p:sp>
          <p:nvSpPr>
            <p:cNvPr id="63" name="Rectangle: Rounded Corners 33">
              <a:extLst>
                <a:ext uri="{FF2B5EF4-FFF2-40B4-BE49-F238E27FC236}">
                  <a16:creationId xmlns:a16="http://schemas.microsoft.com/office/drawing/2014/main" id="{7C5089E3-460E-6B4D-B7A7-609D0330AE85}"/>
                </a:ext>
              </a:extLst>
            </p:cNvPr>
            <p:cNvSpPr/>
            <p:nvPr/>
          </p:nvSpPr>
          <p:spPr>
            <a:xfrm>
              <a:off x="2080469" y="5209563"/>
              <a:ext cx="2228189" cy="145129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34">
              <a:extLst>
                <a:ext uri="{FF2B5EF4-FFF2-40B4-BE49-F238E27FC236}">
                  <a16:creationId xmlns:a16="http://schemas.microsoft.com/office/drawing/2014/main" id="{FAB7E736-17D8-4042-8169-A2DDBDB0D76B}"/>
                </a:ext>
              </a:extLst>
            </p:cNvPr>
            <p:cNvSpPr txBox="1"/>
            <p:nvPr/>
          </p:nvSpPr>
          <p:spPr>
            <a:xfrm>
              <a:off x="2010887" y="5705576"/>
              <a:ext cx="2367352" cy="446195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en-US" b="1" i="0" dirty="0">
                  <a:solidFill>
                    <a:schemeClr val="bg1"/>
                  </a:solidFill>
                  <a:effectLst/>
                  <a:latin typeface="Montserrat"/>
                </a:rPr>
                <a:t>Account </a:t>
              </a:r>
              <a:r>
                <a:rPr lang="en-US" b="1" dirty="0">
                  <a:solidFill>
                    <a:schemeClr val="bg1"/>
                  </a:solidFill>
                  <a:latin typeface="Montserrat"/>
                </a:rPr>
                <a:t>3</a:t>
              </a:r>
              <a:endParaRPr lang="en-US" b="1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65" name="Rechteck: abgerundete Ecken 21">
            <a:extLst>
              <a:ext uri="{FF2B5EF4-FFF2-40B4-BE49-F238E27FC236}">
                <a16:creationId xmlns:a16="http://schemas.microsoft.com/office/drawing/2014/main" id="{A292FF59-AE63-6845-BDCB-6B6261DA0570}"/>
              </a:ext>
            </a:extLst>
          </p:cNvPr>
          <p:cNvSpPr/>
          <p:nvPr/>
        </p:nvSpPr>
        <p:spPr>
          <a:xfrm>
            <a:off x="6593210" y="3368512"/>
            <a:ext cx="5036541" cy="5200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TextBox 27">
            <a:extLst>
              <a:ext uri="{FF2B5EF4-FFF2-40B4-BE49-F238E27FC236}">
                <a16:creationId xmlns:a16="http://schemas.microsoft.com/office/drawing/2014/main" id="{3EBF24FE-34B2-A342-8D0F-164FB05A6F37}"/>
              </a:ext>
            </a:extLst>
          </p:cNvPr>
          <p:cNvSpPr txBox="1"/>
          <p:nvPr/>
        </p:nvSpPr>
        <p:spPr>
          <a:xfrm>
            <a:off x="7521147" y="3449853"/>
            <a:ext cx="3180665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000" b="1" dirty="0">
                <a:latin typeface="Montserrat"/>
              </a:rPr>
              <a:t>Interface Layer</a:t>
            </a:r>
            <a:endParaRPr lang="de-DE" sz="1400" dirty="0"/>
          </a:p>
        </p:txBody>
      </p:sp>
      <p:pic>
        <p:nvPicPr>
          <p:cNvPr id="5" name="Grafik 5" descr="Ein Bild, das Text enthält.&#10;&#10;Beschreibung automatisch generiert.">
            <a:extLst>
              <a:ext uri="{FF2B5EF4-FFF2-40B4-BE49-F238E27FC236}">
                <a16:creationId xmlns:a16="http://schemas.microsoft.com/office/drawing/2014/main" id="{B0EE4B84-E9D6-57B8-885A-91C56D56AD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64505" y="2506793"/>
            <a:ext cx="3088753" cy="653729"/>
          </a:xfrm>
        </p:spPr>
      </p:pic>
    </p:spTree>
    <p:extLst>
      <p:ext uri="{BB962C8B-B14F-4D97-AF65-F5344CB8AC3E}">
        <p14:creationId xmlns:p14="http://schemas.microsoft.com/office/powerpoint/2010/main" val="214537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D790-A839-3443-B375-591BEE73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574" y="368766"/>
            <a:ext cx="10515600" cy="1325563"/>
          </a:xfrm>
        </p:spPr>
        <p:txBody>
          <a:bodyPr>
            <a:normAutofit/>
          </a:bodyPr>
          <a:lstStyle/>
          <a:p>
            <a:r>
              <a:rPr lang="en-CH" sz="4000" b="1" dirty="0">
                <a:latin typeface="Montserrat" pitchFamily="2" charset="77"/>
              </a:rPr>
              <a:t>4 Pillars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B87B5B-6083-C446-A8DD-AB43FCCA407A}"/>
              </a:ext>
            </a:extLst>
          </p:cNvPr>
          <p:cNvGrpSpPr/>
          <p:nvPr/>
        </p:nvGrpSpPr>
        <p:grpSpPr>
          <a:xfrm>
            <a:off x="1092176" y="3321599"/>
            <a:ext cx="1620000" cy="3527370"/>
            <a:chOff x="942974" y="2871788"/>
            <a:chExt cx="1557339" cy="316031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748F45D-5AA6-E54B-B49F-416DFB7179F2}"/>
                </a:ext>
              </a:extLst>
            </p:cNvPr>
            <p:cNvSpPr/>
            <p:nvPr/>
          </p:nvSpPr>
          <p:spPr>
            <a:xfrm>
              <a:off x="942974" y="2871788"/>
              <a:ext cx="1557339" cy="285750"/>
            </a:xfrm>
            <a:prstGeom prst="rect">
              <a:avLst/>
            </a:prstGeom>
            <a:noFill/>
            <a:ln w="825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E6B1BD-AD8F-BC41-9A9A-95BFE3B87DA7}"/>
                </a:ext>
              </a:extLst>
            </p:cNvPr>
            <p:cNvSpPr/>
            <p:nvPr/>
          </p:nvSpPr>
          <p:spPr>
            <a:xfrm>
              <a:off x="1114424" y="3168052"/>
              <a:ext cx="1214438" cy="271462"/>
            </a:xfrm>
            <a:prstGeom prst="rect">
              <a:avLst/>
            </a:prstGeom>
            <a:noFill/>
            <a:ln w="825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EB6E33F-F4B7-A64E-B036-08261782664D}"/>
                </a:ext>
              </a:extLst>
            </p:cNvPr>
            <p:cNvCxnSpPr>
              <a:cxnSpLocks/>
            </p:cNvCxnSpPr>
            <p:nvPr/>
          </p:nvCxnSpPr>
          <p:spPr>
            <a:xfrm>
              <a:off x="1300163" y="3450028"/>
              <a:ext cx="0" cy="2572555"/>
            </a:xfrm>
            <a:prstGeom prst="line">
              <a:avLst/>
            </a:prstGeom>
            <a:ln w="825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8D8EE35-C020-D543-899C-FFD1181BD4FD}"/>
                </a:ext>
              </a:extLst>
            </p:cNvPr>
            <p:cNvCxnSpPr>
              <a:cxnSpLocks/>
            </p:cNvCxnSpPr>
            <p:nvPr/>
          </p:nvCxnSpPr>
          <p:spPr>
            <a:xfrm>
              <a:off x="2152650" y="3459550"/>
              <a:ext cx="0" cy="2572555"/>
            </a:xfrm>
            <a:prstGeom prst="line">
              <a:avLst/>
            </a:prstGeom>
            <a:ln w="825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841D7E4-8A09-5A44-BE63-7481D810125E}"/>
                </a:ext>
              </a:extLst>
            </p:cNvPr>
            <p:cNvCxnSpPr>
              <a:cxnSpLocks/>
            </p:cNvCxnSpPr>
            <p:nvPr/>
          </p:nvCxnSpPr>
          <p:spPr>
            <a:xfrm>
              <a:off x="1519237" y="3695696"/>
              <a:ext cx="0" cy="1980000"/>
            </a:xfrm>
            <a:prstGeom prst="line">
              <a:avLst/>
            </a:prstGeom>
            <a:ln w="603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7B98D-20B5-7F4E-91A3-CC14F75BE655}"/>
                </a:ext>
              </a:extLst>
            </p:cNvPr>
            <p:cNvCxnSpPr>
              <a:cxnSpLocks/>
            </p:cNvCxnSpPr>
            <p:nvPr/>
          </p:nvCxnSpPr>
          <p:spPr>
            <a:xfrm>
              <a:off x="1943100" y="3695696"/>
              <a:ext cx="0" cy="1980000"/>
            </a:xfrm>
            <a:prstGeom prst="line">
              <a:avLst/>
            </a:prstGeom>
            <a:ln w="6032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E374095-8F22-EE4F-943D-4A0F7612D2E6}"/>
              </a:ext>
            </a:extLst>
          </p:cNvPr>
          <p:cNvGrpSpPr/>
          <p:nvPr/>
        </p:nvGrpSpPr>
        <p:grpSpPr>
          <a:xfrm>
            <a:off x="9414018" y="3856941"/>
            <a:ext cx="1620000" cy="2997518"/>
            <a:chOff x="942974" y="2871788"/>
            <a:chExt cx="1557339" cy="316031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9F3049B-B8E0-764E-9D18-78DDF5C14304}"/>
                </a:ext>
              </a:extLst>
            </p:cNvPr>
            <p:cNvSpPr/>
            <p:nvPr/>
          </p:nvSpPr>
          <p:spPr>
            <a:xfrm>
              <a:off x="942974" y="2871788"/>
              <a:ext cx="1557339" cy="285750"/>
            </a:xfrm>
            <a:prstGeom prst="rect">
              <a:avLst/>
            </a:prstGeom>
            <a:noFill/>
            <a:ln w="82550">
              <a:solidFill>
                <a:srgbClr val="0022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A7099A1-99B4-C046-8D72-933A28686997}"/>
                </a:ext>
              </a:extLst>
            </p:cNvPr>
            <p:cNvSpPr/>
            <p:nvPr/>
          </p:nvSpPr>
          <p:spPr>
            <a:xfrm>
              <a:off x="1114424" y="3168052"/>
              <a:ext cx="1214438" cy="271462"/>
            </a:xfrm>
            <a:prstGeom prst="rect">
              <a:avLst/>
            </a:prstGeom>
            <a:noFill/>
            <a:ln w="82550">
              <a:solidFill>
                <a:srgbClr val="0022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94E77A-4A00-4342-A53D-F3AA7F20D7B7}"/>
                </a:ext>
              </a:extLst>
            </p:cNvPr>
            <p:cNvCxnSpPr>
              <a:cxnSpLocks/>
            </p:cNvCxnSpPr>
            <p:nvPr/>
          </p:nvCxnSpPr>
          <p:spPr>
            <a:xfrm>
              <a:off x="1300163" y="3450028"/>
              <a:ext cx="0" cy="2572555"/>
            </a:xfrm>
            <a:prstGeom prst="line">
              <a:avLst/>
            </a:prstGeom>
            <a:ln w="82550">
              <a:solidFill>
                <a:srgbClr val="00227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1F6590B-7951-434B-A764-8854ECDF5F37}"/>
                </a:ext>
              </a:extLst>
            </p:cNvPr>
            <p:cNvCxnSpPr>
              <a:cxnSpLocks/>
            </p:cNvCxnSpPr>
            <p:nvPr/>
          </p:nvCxnSpPr>
          <p:spPr>
            <a:xfrm>
              <a:off x="2152650" y="3459550"/>
              <a:ext cx="0" cy="2572555"/>
            </a:xfrm>
            <a:prstGeom prst="line">
              <a:avLst/>
            </a:prstGeom>
            <a:ln w="82550">
              <a:solidFill>
                <a:srgbClr val="00227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9B525E3-ED4C-B240-949B-CD8782A43258}"/>
                </a:ext>
              </a:extLst>
            </p:cNvPr>
            <p:cNvCxnSpPr>
              <a:cxnSpLocks/>
            </p:cNvCxnSpPr>
            <p:nvPr/>
          </p:nvCxnSpPr>
          <p:spPr>
            <a:xfrm>
              <a:off x="1519237" y="3695696"/>
              <a:ext cx="0" cy="1980000"/>
            </a:xfrm>
            <a:prstGeom prst="line">
              <a:avLst/>
            </a:prstGeom>
            <a:ln w="60325">
              <a:solidFill>
                <a:srgbClr val="00227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8C906D-4437-2746-B5BB-DDF1231319B7}"/>
                </a:ext>
              </a:extLst>
            </p:cNvPr>
            <p:cNvCxnSpPr>
              <a:cxnSpLocks/>
            </p:cNvCxnSpPr>
            <p:nvPr/>
          </p:nvCxnSpPr>
          <p:spPr>
            <a:xfrm>
              <a:off x="1943100" y="3695696"/>
              <a:ext cx="0" cy="1980000"/>
            </a:xfrm>
            <a:prstGeom prst="line">
              <a:avLst/>
            </a:prstGeom>
            <a:ln w="60325">
              <a:solidFill>
                <a:srgbClr val="00227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0DA7BBF5-3FB2-D544-A50B-9200E9474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5759" y="792597"/>
            <a:ext cx="1620000" cy="477900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DAF6DA40-5961-674B-A123-8E93868E313E}"/>
              </a:ext>
            </a:extLst>
          </p:cNvPr>
          <p:cNvGrpSpPr/>
          <p:nvPr/>
        </p:nvGrpSpPr>
        <p:grpSpPr>
          <a:xfrm>
            <a:off x="6685003" y="3330628"/>
            <a:ext cx="1620000" cy="3527372"/>
            <a:chOff x="942974" y="2871788"/>
            <a:chExt cx="1557339" cy="3160317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8193C3C-84B5-694E-9A98-0BAAC70F4550}"/>
                </a:ext>
              </a:extLst>
            </p:cNvPr>
            <p:cNvSpPr/>
            <p:nvPr/>
          </p:nvSpPr>
          <p:spPr>
            <a:xfrm>
              <a:off x="942974" y="2871788"/>
              <a:ext cx="1557339" cy="285750"/>
            </a:xfrm>
            <a:prstGeom prst="rect">
              <a:avLst/>
            </a:prstGeom>
            <a:noFill/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9618538-496C-9B48-83C1-5098158ADA63}"/>
                </a:ext>
              </a:extLst>
            </p:cNvPr>
            <p:cNvSpPr/>
            <p:nvPr/>
          </p:nvSpPr>
          <p:spPr>
            <a:xfrm>
              <a:off x="1114424" y="3168052"/>
              <a:ext cx="1214438" cy="271462"/>
            </a:xfrm>
            <a:prstGeom prst="rect">
              <a:avLst/>
            </a:prstGeom>
            <a:noFill/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46474A1-5E4E-D943-B55C-248BB60B6146}"/>
                </a:ext>
              </a:extLst>
            </p:cNvPr>
            <p:cNvCxnSpPr>
              <a:cxnSpLocks/>
            </p:cNvCxnSpPr>
            <p:nvPr/>
          </p:nvCxnSpPr>
          <p:spPr>
            <a:xfrm>
              <a:off x="1300163" y="3450028"/>
              <a:ext cx="0" cy="2572555"/>
            </a:xfrm>
            <a:prstGeom prst="line">
              <a:avLst/>
            </a:prstGeom>
            <a:ln w="825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792FA6A-4C98-0347-A845-F87919BC7531}"/>
                </a:ext>
              </a:extLst>
            </p:cNvPr>
            <p:cNvCxnSpPr>
              <a:cxnSpLocks/>
            </p:cNvCxnSpPr>
            <p:nvPr/>
          </p:nvCxnSpPr>
          <p:spPr>
            <a:xfrm>
              <a:off x="2152650" y="3459550"/>
              <a:ext cx="0" cy="2572555"/>
            </a:xfrm>
            <a:prstGeom prst="line">
              <a:avLst/>
            </a:prstGeom>
            <a:ln w="825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071E117-6D9F-F14D-8DFD-5F8C4B369466}"/>
                </a:ext>
              </a:extLst>
            </p:cNvPr>
            <p:cNvCxnSpPr>
              <a:cxnSpLocks/>
            </p:cNvCxnSpPr>
            <p:nvPr/>
          </p:nvCxnSpPr>
          <p:spPr>
            <a:xfrm>
              <a:off x="1519237" y="3695696"/>
              <a:ext cx="0" cy="1980000"/>
            </a:xfrm>
            <a:prstGeom prst="line">
              <a:avLst/>
            </a:prstGeom>
            <a:ln w="603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BEF831F-6C1A-3143-8228-D7538B7BD66C}"/>
                </a:ext>
              </a:extLst>
            </p:cNvPr>
            <p:cNvCxnSpPr>
              <a:cxnSpLocks/>
            </p:cNvCxnSpPr>
            <p:nvPr/>
          </p:nvCxnSpPr>
          <p:spPr>
            <a:xfrm>
              <a:off x="1943100" y="3695696"/>
              <a:ext cx="0" cy="1980000"/>
            </a:xfrm>
            <a:prstGeom prst="line">
              <a:avLst/>
            </a:prstGeom>
            <a:ln w="603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5780E64-0D4E-7042-8E66-FB076421CCD0}"/>
              </a:ext>
            </a:extLst>
          </p:cNvPr>
          <p:cNvGrpSpPr/>
          <p:nvPr/>
        </p:nvGrpSpPr>
        <p:grpSpPr>
          <a:xfrm>
            <a:off x="3886999" y="3838313"/>
            <a:ext cx="1620000" cy="3015737"/>
            <a:chOff x="942974" y="2871788"/>
            <a:chExt cx="1557339" cy="3160317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A0A2E7D-11AC-424F-AB8F-6350F6B0E547}"/>
                </a:ext>
              </a:extLst>
            </p:cNvPr>
            <p:cNvSpPr/>
            <p:nvPr/>
          </p:nvSpPr>
          <p:spPr>
            <a:xfrm>
              <a:off x="942974" y="2871788"/>
              <a:ext cx="1557339" cy="285750"/>
            </a:xfrm>
            <a:prstGeom prst="rect">
              <a:avLst/>
            </a:prstGeom>
            <a:noFill/>
            <a:ln w="82550">
              <a:solidFill>
                <a:srgbClr val="F398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1881A27-2202-6246-B2E2-028106C17E12}"/>
                </a:ext>
              </a:extLst>
            </p:cNvPr>
            <p:cNvSpPr/>
            <p:nvPr/>
          </p:nvSpPr>
          <p:spPr>
            <a:xfrm>
              <a:off x="1114424" y="3168052"/>
              <a:ext cx="1214438" cy="271462"/>
            </a:xfrm>
            <a:prstGeom prst="rect">
              <a:avLst/>
            </a:prstGeom>
            <a:noFill/>
            <a:ln w="82550">
              <a:solidFill>
                <a:srgbClr val="F398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F4A69C5-F1A2-904C-A4C9-1C09E5C7BDAC}"/>
                </a:ext>
              </a:extLst>
            </p:cNvPr>
            <p:cNvCxnSpPr>
              <a:cxnSpLocks/>
            </p:cNvCxnSpPr>
            <p:nvPr/>
          </p:nvCxnSpPr>
          <p:spPr>
            <a:xfrm>
              <a:off x="1300163" y="3450028"/>
              <a:ext cx="0" cy="2572555"/>
            </a:xfrm>
            <a:prstGeom prst="line">
              <a:avLst/>
            </a:prstGeom>
            <a:ln w="82550">
              <a:solidFill>
                <a:srgbClr val="F39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543A18C-D8ED-DD4B-AD62-305960CCA806}"/>
                </a:ext>
              </a:extLst>
            </p:cNvPr>
            <p:cNvCxnSpPr>
              <a:cxnSpLocks/>
            </p:cNvCxnSpPr>
            <p:nvPr/>
          </p:nvCxnSpPr>
          <p:spPr>
            <a:xfrm>
              <a:off x="2152650" y="3459550"/>
              <a:ext cx="0" cy="2572555"/>
            </a:xfrm>
            <a:prstGeom prst="line">
              <a:avLst/>
            </a:prstGeom>
            <a:ln w="82550">
              <a:solidFill>
                <a:srgbClr val="F39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2EE624E-DDA8-2D45-85A8-3E93368AE88E}"/>
                </a:ext>
              </a:extLst>
            </p:cNvPr>
            <p:cNvCxnSpPr>
              <a:cxnSpLocks/>
            </p:cNvCxnSpPr>
            <p:nvPr/>
          </p:nvCxnSpPr>
          <p:spPr>
            <a:xfrm>
              <a:off x="1519237" y="3695696"/>
              <a:ext cx="0" cy="1980000"/>
            </a:xfrm>
            <a:prstGeom prst="line">
              <a:avLst/>
            </a:prstGeom>
            <a:ln w="60325">
              <a:solidFill>
                <a:srgbClr val="F39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CAD6750-45C1-1748-8AC8-9E05621C8EF3}"/>
                </a:ext>
              </a:extLst>
            </p:cNvPr>
            <p:cNvCxnSpPr>
              <a:cxnSpLocks/>
            </p:cNvCxnSpPr>
            <p:nvPr/>
          </p:nvCxnSpPr>
          <p:spPr>
            <a:xfrm>
              <a:off x="1943100" y="3695696"/>
              <a:ext cx="0" cy="1980000"/>
            </a:xfrm>
            <a:prstGeom prst="line">
              <a:avLst/>
            </a:prstGeom>
            <a:ln w="60325">
              <a:solidFill>
                <a:srgbClr val="F39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itle 1">
            <a:extLst>
              <a:ext uri="{FF2B5EF4-FFF2-40B4-BE49-F238E27FC236}">
                <a16:creationId xmlns:a16="http://schemas.microsoft.com/office/drawing/2014/main" id="{34679AB5-ABCA-DF40-98D5-C79561187FD0}"/>
              </a:ext>
            </a:extLst>
          </p:cNvPr>
          <p:cNvSpPr txBox="1">
            <a:spLocks/>
          </p:cNvSpPr>
          <p:nvPr/>
        </p:nvSpPr>
        <p:spPr>
          <a:xfrm>
            <a:off x="268554" y="2017854"/>
            <a:ext cx="3239106" cy="1643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algn="ctr"/>
            <a:r>
              <a:rPr lang="en-US" sz="2400" dirty="0">
                <a:latin typeface="Montserrat" panose="00000500000000000000" pitchFamily="50" charset="0"/>
              </a:rPr>
              <a:t>Unification of university logins &amp; accesses</a:t>
            </a:r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DFAFDD28-9F34-1343-A943-9DFB6D2086BE}"/>
              </a:ext>
            </a:extLst>
          </p:cNvPr>
          <p:cNvSpPr txBox="1">
            <a:spLocks/>
          </p:cNvSpPr>
          <p:nvPr/>
        </p:nvSpPr>
        <p:spPr>
          <a:xfrm>
            <a:off x="3241191" y="2850399"/>
            <a:ext cx="2909098" cy="22841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algn="ctr"/>
            <a:r>
              <a:rPr lang="en-US" sz="2400" dirty="0">
                <a:latin typeface="Montserrat" panose="00000500000000000000" pitchFamily="50" charset="0"/>
              </a:rPr>
              <a:t>Lifelong Learning Experience</a:t>
            </a:r>
          </a:p>
        </p:txBody>
      </p:sp>
      <p:sp>
        <p:nvSpPr>
          <p:cNvPr id="56" name="Title 1">
            <a:extLst>
              <a:ext uri="{FF2B5EF4-FFF2-40B4-BE49-F238E27FC236}">
                <a16:creationId xmlns:a16="http://schemas.microsoft.com/office/drawing/2014/main" id="{1F94C0EB-ECEF-064B-9BDA-5510D9F3F5F7}"/>
              </a:ext>
            </a:extLst>
          </p:cNvPr>
          <p:cNvSpPr txBox="1">
            <a:spLocks/>
          </p:cNvSpPr>
          <p:nvPr/>
        </p:nvSpPr>
        <p:spPr>
          <a:xfrm>
            <a:off x="6124607" y="2381500"/>
            <a:ext cx="2740790" cy="1047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algn="ctr"/>
            <a:r>
              <a:rPr lang="en-US" sz="2400" dirty="0">
                <a:latin typeface="Montserrat" panose="00000500000000000000" pitchFamily="50" charset="0"/>
              </a:rPr>
              <a:t>Alumni Network &amp; Services</a:t>
            </a:r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E874BE13-B620-114D-B318-3D427D12A65E}"/>
              </a:ext>
            </a:extLst>
          </p:cNvPr>
          <p:cNvSpPr txBox="1">
            <a:spLocks/>
          </p:cNvSpPr>
          <p:nvPr/>
        </p:nvSpPr>
        <p:spPr>
          <a:xfrm>
            <a:off x="8853622" y="2905250"/>
            <a:ext cx="2740789" cy="1047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algn="ctr"/>
            <a:r>
              <a:rPr lang="en-US" sz="2400">
                <a:latin typeface="Montserrat"/>
                <a:ea typeface="Open Sans"/>
                <a:cs typeface="Open Sans"/>
              </a:rPr>
              <a:t>Beyond the Campus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7151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D790-A839-3443-B375-591BEE73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575" y="434895"/>
            <a:ext cx="8615602" cy="1325563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Montserrat" pitchFamily="2" charset="77"/>
              </a:rPr>
              <a:t>Unification of university logins &amp; accesses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B87B5B-6083-C446-A8DD-AB43FCCA407A}"/>
              </a:ext>
            </a:extLst>
          </p:cNvPr>
          <p:cNvGrpSpPr>
            <a:grpSpLocks noChangeAspect="1"/>
          </p:cNvGrpSpPr>
          <p:nvPr/>
        </p:nvGrpSpPr>
        <p:grpSpPr>
          <a:xfrm>
            <a:off x="10743377" y="664067"/>
            <a:ext cx="648868" cy="734960"/>
            <a:chOff x="942974" y="2871788"/>
            <a:chExt cx="1557339" cy="316031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748F45D-5AA6-E54B-B49F-416DFB7179F2}"/>
                </a:ext>
              </a:extLst>
            </p:cNvPr>
            <p:cNvSpPr/>
            <p:nvPr/>
          </p:nvSpPr>
          <p:spPr>
            <a:xfrm>
              <a:off x="942974" y="2871788"/>
              <a:ext cx="1557339" cy="285750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E6B1BD-AD8F-BC41-9A9A-95BFE3B87DA7}"/>
                </a:ext>
              </a:extLst>
            </p:cNvPr>
            <p:cNvSpPr/>
            <p:nvPr/>
          </p:nvSpPr>
          <p:spPr>
            <a:xfrm>
              <a:off x="1114424" y="3168052"/>
              <a:ext cx="1214438" cy="271462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EB6E33F-F4B7-A64E-B036-08261782664D}"/>
                </a:ext>
              </a:extLst>
            </p:cNvPr>
            <p:cNvCxnSpPr>
              <a:cxnSpLocks/>
            </p:cNvCxnSpPr>
            <p:nvPr/>
          </p:nvCxnSpPr>
          <p:spPr>
            <a:xfrm>
              <a:off x="1300163" y="3450028"/>
              <a:ext cx="0" cy="2572555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8D8EE35-C020-D543-899C-FFD1181BD4FD}"/>
                </a:ext>
              </a:extLst>
            </p:cNvPr>
            <p:cNvCxnSpPr>
              <a:cxnSpLocks/>
            </p:cNvCxnSpPr>
            <p:nvPr/>
          </p:nvCxnSpPr>
          <p:spPr>
            <a:xfrm>
              <a:off x="2152650" y="3459550"/>
              <a:ext cx="0" cy="2572555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841D7E4-8A09-5A44-BE63-7481D810125E}"/>
                </a:ext>
              </a:extLst>
            </p:cNvPr>
            <p:cNvCxnSpPr>
              <a:cxnSpLocks/>
            </p:cNvCxnSpPr>
            <p:nvPr/>
          </p:nvCxnSpPr>
          <p:spPr>
            <a:xfrm>
              <a:off x="1519237" y="3695696"/>
              <a:ext cx="0" cy="198000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7B98D-20B5-7F4E-91A3-CC14F75BE655}"/>
                </a:ext>
              </a:extLst>
            </p:cNvPr>
            <p:cNvCxnSpPr>
              <a:cxnSpLocks/>
            </p:cNvCxnSpPr>
            <p:nvPr/>
          </p:nvCxnSpPr>
          <p:spPr>
            <a:xfrm>
              <a:off x="1943100" y="3695696"/>
              <a:ext cx="0" cy="1980000"/>
            </a:xfrm>
            <a:prstGeom prst="line">
              <a:avLst/>
            </a:prstGeom>
            <a:ln w="381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1D07A31E-6873-AC44-89F3-83DAF14A8F58}"/>
              </a:ext>
            </a:extLst>
          </p:cNvPr>
          <p:cNvSpPr txBox="1"/>
          <p:nvPr/>
        </p:nvSpPr>
        <p:spPr>
          <a:xfrm>
            <a:off x="762575" y="2207046"/>
            <a:ext cx="5299487" cy="600093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Montserrat"/>
              </a:rPr>
              <a:t>Passwordless</a:t>
            </a:r>
            <a:r>
              <a:rPr lang="en-US" sz="2000" dirty="0">
                <a:latin typeface="Montserrat"/>
              </a:rPr>
              <a:t> authentication to university’s intranet &amp; cloud services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Secure storage of study records &amp; information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Digital student card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Temporary access permissions to facilities of other universities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latin typeface="Montserrat"/>
            </a:endParaRPr>
          </a:p>
        </p:txBody>
      </p:sp>
      <p:pic>
        <p:nvPicPr>
          <p:cNvPr id="40" name="Picture 39" descr="Icon&#10;&#10;Description automatically generated">
            <a:extLst>
              <a:ext uri="{FF2B5EF4-FFF2-40B4-BE49-F238E27FC236}">
                <a16:creationId xmlns:a16="http://schemas.microsoft.com/office/drawing/2014/main" id="{F2EE8DBB-EAFC-694C-A8FE-48664A960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89" y="6064434"/>
            <a:ext cx="1440000" cy="424800"/>
          </a:xfrm>
          <a:prstGeom prst="rect">
            <a:avLst/>
          </a:prstGeom>
        </p:spPr>
      </p:pic>
      <p:pic>
        <p:nvPicPr>
          <p:cNvPr id="34" name="4(1).mp4" descr="4(1).mp4">
            <a:hlinkClick r:id="" action="ppaction://media"/>
            <a:extLst>
              <a:ext uri="{FF2B5EF4-FFF2-40B4-BE49-F238E27FC236}">
                <a16:creationId xmlns:a16="http://schemas.microsoft.com/office/drawing/2014/main" id="{A63CEE40-26ED-A949-8FE6-A2BF19B9E0E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74.6818"/>
                </p14:media>
              </p:ext>
            </p:extLst>
          </p:nvPr>
        </p:nvPicPr>
        <p:blipFill rotWithShape="1">
          <a:blip r:embed="rId6"/>
          <a:srcRect l="7907" t="1846" r="6690" b="1744"/>
          <a:stretch>
            <a:fillRect/>
          </a:stretch>
        </p:blipFill>
        <p:spPr>
          <a:xfrm>
            <a:off x="7825184" y="1492773"/>
            <a:ext cx="2487600" cy="499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170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25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D790-A839-3443-B375-591BEE73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574" y="368766"/>
            <a:ext cx="8615602" cy="1325563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Montserrat" pitchFamily="2" charset="77"/>
              </a:rPr>
              <a:t>Lifelong Learning Experience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B87B5B-6083-C446-A8DD-AB43FCCA407A}"/>
              </a:ext>
            </a:extLst>
          </p:cNvPr>
          <p:cNvGrpSpPr>
            <a:grpSpLocks noChangeAspect="1"/>
          </p:cNvGrpSpPr>
          <p:nvPr/>
        </p:nvGrpSpPr>
        <p:grpSpPr>
          <a:xfrm>
            <a:off x="10743377" y="664067"/>
            <a:ext cx="648868" cy="734960"/>
            <a:chOff x="942974" y="2871788"/>
            <a:chExt cx="1557339" cy="316031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748F45D-5AA6-E54B-B49F-416DFB7179F2}"/>
                </a:ext>
              </a:extLst>
            </p:cNvPr>
            <p:cNvSpPr/>
            <p:nvPr/>
          </p:nvSpPr>
          <p:spPr>
            <a:xfrm>
              <a:off x="942974" y="2871788"/>
              <a:ext cx="1557339" cy="285750"/>
            </a:xfrm>
            <a:prstGeom prst="rect">
              <a:avLst/>
            </a:prstGeom>
            <a:noFill/>
            <a:ln w="38100">
              <a:solidFill>
                <a:srgbClr val="F398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E6B1BD-AD8F-BC41-9A9A-95BFE3B87DA7}"/>
                </a:ext>
              </a:extLst>
            </p:cNvPr>
            <p:cNvSpPr/>
            <p:nvPr/>
          </p:nvSpPr>
          <p:spPr>
            <a:xfrm>
              <a:off x="1114424" y="3168052"/>
              <a:ext cx="1214438" cy="271462"/>
            </a:xfrm>
            <a:prstGeom prst="rect">
              <a:avLst/>
            </a:prstGeom>
            <a:noFill/>
            <a:ln w="38100">
              <a:solidFill>
                <a:srgbClr val="F398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EB6E33F-F4B7-A64E-B036-08261782664D}"/>
                </a:ext>
              </a:extLst>
            </p:cNvPr>
            <p:cNvCxnSpPr>
              <a:cxnSpLocks/>
            </p:cNvCxnSpPr>
            <p:nvPr/>
          </p:nvCxnSpPr>
          <p:spPr>
            <a:xfrm>
              <a:off x="1300163" y="3450028"/>
              <a:ext cx="0" cy="2572555"/>
            </a:xfrm>
            <a:prstGeom prst="line">
              <a:avLst/>
            </a:prstGeom>
            <a:ln w="38100">
              <a:solidFill>
                <a:srgbClr val="F39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8D8EE35-C020-D543-899C-FFD1181BD4FD}"/>
                </a:ext>
              </a:extLst>
            </p:cNvPr>
            <p:cNvCxnSpPr>
              <a:cxnSpLocks/>
            </p:cNvCxnSpPr>
            <p:nvPr/>
          </p:nvCxnSpPr>
          <p:spPr>
            <a:xfrm>
              <a:off x="2152650" y="3459550"/>
              <a:ext cx="0" cy="2572555"/>
            </a:xfrm>
            <a:prstGeom prst="line">
              <a:avLst/>
            </a:prstGeom>
            <a:ln w="38100">
              <a:solidFill>
                <a:srgbClr val="F39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841D7E4-8A09-5A44-BE63-7481D810125E}"/>
                </a:ext>
              </a:extLst>
            </p:cNvPr>
            <p:cNvCxnSpPr>
              <a:cxnSpLocks/>
            </p:cNvCxnSpPr>
            <p:nvPr/>
          </p:nvCxnSpPr>
          <p:spPr>
            <a:xfrm>
              <a:off x="1519237" y="3695696"/>
              <a:ext cx="0" cy="1980000"/>
            </a:xfrm>
            <a:prstGeom prst="line">
              <a:avLst/>
            </a:prstGeom>
            <a:ln w="38100">
              <a:solidFill>
                <a:srgbClr val="F39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7B98D-20B5-7F4E-91A3-CC14F75BE655}"/>
                </a:ext>
              </a:extLst>
            </p:cNvPr>
            <p:cNvCxnSpPr>
              <a:cxnSpLocks/>
            </p:cNvCxnSpPr>
            <p:nvPr/>
          </p:nvCxnSpPr>
          <p:spPr>
            <a:xfrm>
              <a:off x="1943100" y="3695696"/>
              <a:ext cx="0" cy="1980000"/>
            </a:xfrm>
            <a:prstGeom prst="line">
              <a:avLst/>
            </a:prstGeom>
            <a:ln w="38100">
              <a:solidFill>
                <a:srgbClr val="F398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18056179-0FBC-B24D-97C9-8B9A074AF3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89" y="6064434"/>
            <a:ext cx="1440000" cy="4248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694AF88-0C88-0B4D-B977-E5701B21A5CD}"/>
              </a:ext>
            </a:extLst>
          </p:cNvPr>
          <p:cNvSpPr txBox="1"/>
          <p:nvPr/>
        </p:nvSpPr>
        <p:spPr>
          <a:xfrm>
            <a:off x="762574" y="2654348"/>
            <a:ext cx="5685307" cy="188692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Indefinite access to courses previously taken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Indefinite access to library resources previously accessible free of charge </a:t>
            </a:r>
          </a:p>
        </p:txBody>
      </p:sp>
      <p:pic>
        <p:nvPicPr>
          <p:cNvPr id="22" name="1.mp4" descr="1.mp4">
            <a:hlinkClick r:id="" action="ppaction://media"/>
            <a:extLst>
              <a:ext uri="{FF2B5EF4-FFF2-40B4-BE49-F238E27FC236}">
                <a16:creationId xmlns:a16="http://schemas.microsoft.com/office/drawing/2014/main" id="{4EEE02D0-ADD5-874F-91A0-F5A82478206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94.3168" end="3531.5778"/>
                </p14:media>
              </p:ext>
            </p:extLst>
          </p:nvPr>
        </p:nvPicPr>
        <p:blipFill rotWithShape="1">
          <a:blip r:embed="rId5"/>
          <a:srcRect l="7810" t="2176" r="7022" b="1577"/>
          <a:stretch>
            <a:fillRect/>
          </a:stretch>
        </p:blipFill>
        <p:spPr>
          <a:xfrm>
            <a:off x="7825184" y="1487439"/>
            <a:ext cx="2487600" cy="500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223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8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D790-A839-3443-B375-591BEE73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574" y="368766"/>
            <a:ext cx="8615602" cy="1325563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Montserrat" pitchFamily="2" charset="77"/>
              </a:rPr>
              <a:t>Alumni Network &amp; Services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B87B5B-6083-C446-A8DD-AB43FCCA407A}"/>
              </a:ext>
            </a:extLst>
          </p:cNvPr>
          <p:cNvGrpSpPr>
            <a:grpSpLocks noChangeAspect="1"/>
          </p:cNvGrpSpPr>
          <p:nvPr/>
        </p:nvGrpSpPr>
        <p:grpSpPr>
          <a:xfrm>
            <a:off x="10743377" y="664067"/>
            <a:ext cx="648868" cy="734960"/>
            <a:chOff x="942974" y="2871788"/>
            <a:chExt cx="1557339" cy="316031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748F45D-5AA6-E54B-B49F-416DFB7179F2}"/>
                </a:ext>
              </a:extLst>
            </p:cNvPr>
            <p:cNvSpPr/>
            <p:nvPr/>
          </p:nvSpPr>
          <p:spPr>
            <a:xfrm>
              <a:off x="942974" y="2871788"/>
              <a:ext cx="1557339" cy="285750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E6B1BD-AD8F-BC41-9A9A-95BFE3B87DA7}"/>
                </a:ext>
              </a:extLst>
            </p:cNvPr>
            <p:cNvSpPr/>
            <p:nvPr/>
          </p:nvSpPr>
          <p:spPr>
            <a:xfrm>
              <a:off x="1114424" y="3168052"/>
              <a:ext cx="1214438" cy="271462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EB6E33F-F4B7-A64E-B036-08261782664D}"/>
                </a:ext>
              </a:extLst>
            </p:cNvPr>
            <p:cNvCxnSpPr>
              <a:cxnSpLocks/>
            </p:cNvCxnSpPr>
            <p:nvPr/>
          </p:nvCxnSpPr>
          <p:spPr>
            <a:xfrm>
              <a:off x="1300163" y="3450028"/>
              <a:ext cx="0" cy="2572555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8D8EE35-C020-D543-899C-FFD1181BD4FD}"/>
                </a:ext>
              </a:extLst>
            </p:cNvPr>
            <p:cNvCxnSpPr>
              <a:cxnSpLocks/>
            </p:cNvCxnSpPr>
            <p:nvPr/>
          </p:nvCxnSpPr>
          <p:spPr>
            <a:xfrm>
              <a:off x="2152650" y="3459550"/>
              <a:ext cx="0" cy="2572555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841D7E4-8A09-5A44-BE63-7481D810125E}"/>
                </a:ext>
              </a:extLst>
            </p:cNvPr>
            <p:cNvCxnSpPr>
              <a:cxnSpLocks/>
            </p:cNvCxnSpPr>
            <p:nvPr/>
          </p:nvCxnSpPr>
          <p:spPr>
            <a:xfrm>
              <a:off x="1519237" y="3695696"/>
              <a:ext cx="0" cy="198000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7B98D-20B5-7F4E-91A3-CC14F75BE655}"/>
                </a:ext>
              </a:extLst>
            </p:cNvPr>
            <p:cNvCxnSpPr>
              <a:cxnSpLocks/>
            </p:cNvCxnSpPr>
            <p:nvPr/>
          </p:nvCxnSpPr>
          <p:spPr>
            <a:xfrm>
              <a:off x="1943100" y="3695696"/>
              <a:ext cx="0" cy="198000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25B0A4D7-6B31-1141-BCF5-FF68C7879D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89" y="6064434"/>
            <a:ext cx="1440000" cy="4248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58497A7-07C5-8E45-A603-729BDB99CB17}"/>
              </a:ext>
            </a:extLst>
          </p:cNvPr>
          <p:cNvSpPr txBox="1"/>
          <p:nvPr/>
        </p:nvSpPr>
        <p:spPr>
          <a:xfrm>
            <a:off x="762574" y="2499166"/>
            <a:ext cx="6109714" cy="234859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Automatic affiliation to university’s Alumni Network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Overview of Alumni events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Access to Alumni contact data inside for networking</a:t>
            </a:r>
            <a:endParaRPr lang="en-US" dirty="0">
              <a:latin typeface="Montserrat"/>
            </a:endParaRPr>
          </a:p>
        </p:txBody>
      </p:sp>
      <p:pic>
        <p:nvPicPr>
          <p:cNvPr id="4" name="3.mp4" descr="3.mp4">
            <a:hlinkClick r:id="" action="ppaction://media"/>
            <a:extLst>
              <a:ext uri="{FF2B5EF4-FFF2-40B4-BE49-F238E27FC236}">
                <a16:creationId xmlns:a16="http://schemas.microsoft.com/office/drawing/2014/main" id="{A846752F-1054-9340-8203-092E570596A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79.8437" end="3660.8325"/>
                </p14:media>
              </p:ext>
            </p:extLst>
          </p:nvPr>
        </p:nvPicPr>
        <p:blipFill rotWithShape="1">
          <a:blip r:embed="rId5"/>
          <a:srcRect l="8272" t="1641" r="6690" b="1538"/>
          <a:stretch>
            <a:fillRect/>
          </a:stretch>
        </p:blipFill>
        <p:spPr>
          <a:xfrm>
            <a:off x="7824816" y="1449234"/>
            <a:ext cx="2487967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06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D790-A839-3443-B375-591BEE73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574" y="368766"/>
            <a:ext cx="8615602" cy="1325563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Montserrat"/>
                <a:ea typeface="Open Sans"/>
                <a:cs typeface="Open Sans"/>
              </a:rPr>
              <a:t>Beyond the Campus</a:t>
            </a:r>
            <a:endParaRPr lang="de-DE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B87B5B-6083-C446-A8DD-AB43FCCA407A}"/>
              </a:ext>
            </a:extLst>
          </p:cNvPr>
          <p:cNvGrpSpPr>
            <a:grpSpLocks noChangeAspect="1"/>
          </p:cNvGrpSpPr>
          <p:nvPr/>
        </p:nvGrpSpPr>
        <p:grpSpPr>
          <a:xfrm>
            <a:off x="10743377" y="664067"/>
            <a:ext cx="648868" cy="734960"/>
            <a:chOff x="942974" y="2871788"/>
            <a:chExt cx="1557339" cy="316031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748F45D-5AA6-E54B-B49F-416DFB7179F2}"/>
                </a:ext>
              </a:extLst>
            </p:cNvPr>
            <p:cNvSpPr/>
            <p:nvPr/>
          </p:nvSpPr>
          <p:spPr>
            <a:xfrm>
              <a:off x="942974" y="2871788"/>
              <a:ext cx="1557339" cy="285750"/>
            </a:xfrm>
            <a:prstGeom prst="rect">
              <a:avLst/>
            </a:prstGeom>
            <a:noFill/>
            <a:ln w="38100">
              <a:solidFill>
                <a:srgbClr val="0022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E6B1BD-AD8F-BC41-9A9A-95BFE3B87DA7}"/>
                </a:ext>
              </a:extLst>
            </p:cNvPr>
            <p:cNvSpPr/>
            <p:nvPr/>
          </p:nvSpPr>
          <p:spPr>
            <a:xfrm>
              <a:off x="1114424" y="3168052"/>
              <a:ext cx="1214438" cy="271462"/>
            </a:xfrm>
            <a:prstGeom prst="rect">
              <a:avLst/>
            </a:prstGeom>
            <a:noFill/>
            <a:ln w="38100">
              <a:solidFill>
                <a:srgbClr val="0022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EB6E33F-F4B7-A64E-B036-08261782664D}"/>
                </a:ext>
              </a:extLst>
            </p:cNvPr>
            <p:cNvCxnSpPr>
              <a:cxnSpLocks/>
            </p:cNvCxnSpPr>
            <p:nvPr/>
          </p:nvCxnSpPr>
          <p:spPr>
            <a:xfrm>
              <a:off x="1300163" y="3450028"/>
              <a:ext cx="0" cy="2572555"/>
            </a:xfrm>
            <a:prstGeom prst="line">
              <a:avLst/>
            </a:prstGeom>
            <a:ln w="38100">
              <a:solidFill>
                <a:srgbClr val="00227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8D8EE35-C020-D543-899C-FFD1181BD4FD}"/>
                </a:ext>
              </a:extLst>
            </p:cNvPr>
            <p:cNvCxnSpPr>
              <a:cxnSpLocks/>
            </p:cNvCxnSpPr>
            <p:nvPr/>
          </p:nvCxnSpPr>
          <p:spPr>
            <a:xfrm>
              <a:off x="2152650" y="3459550"/>
              <a:ext cx="0" cy="2572555"/>
            </a:xfrm>
            <a:prstGeom prst="line">
              <a:avLst/>
            </a:prstGeom>
            <a:ln w="38100">
              <a:solidFill>
                <a:srgbClr val="00227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841D7E4-8A09-5A44-BE63-7481D810125E}"/>
                </a:ext>
              </a:extLst>
            </p:cNvPr>
            <p:cNvCxnSpPr>
              <a:cxnSpLocks/>
            </p:cNvCxnSpPr>
            <p:nvPr/>
          </p:nvCxnSpPr>
          <p:spPr>
            <a:xfrm>
              <a:off x="1519237" y="3695696"/>
              <a:ext cx="0" cy="1980000"/>
            </a:xfrm>
            <a:prstGeom prst="line">
              <a:avLst/>
            </a:prstGeom>
            <a:ln w="38100">
              <a:solidFill>
                <a:srgbClr val="00227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7B98D-20B5-7F4E-91A3-CC14F75BE655}"/>
                </a:ext>
              </a:extLst>
            </p:cNvPr>
            <p:cNvCxnSpPr>
              <a:cxnSpLocks/>
            </p:cNvCxnSpPr>
            <p:nvPr/>
          </p:nvCxnSpPr>
          <p:spPr>
            <a:xfrm>
              <a:off x="1943100" y="3695696"/>
              <a:ext cx="0" cy="1980000"/>
            </a:xfrm>
            <a:prstGeom prst="line">
              <a:avLst/>
            </a:prstGeom>
            <a:ln w="38100">
              <a:solidFill>
                <a:srgbClr val="00227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73D0FA51-7D20-0242-8E77-4950CB775E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89" y="6064434"/>
            <a:ext cx="1440000" cy="4248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1030CE-929B-DF4B-839B-00739F0D8706}"/>
              </a:ext>
            </a:extLst>
          </p:cNvPr>
          <p:cNvSpPr txBox="1"/>
          <p:nvPr/>
        </p:nvSpPr>
        <p:spPr>
          <a:xfrm>
            <a:off x="762575" y="2077135"/>
            <a:ext cx="6109714" cy="369267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Allows outsiders to benefit from SWITCH's database of </a:t>
            </a:r>
            <a:r>
              <a:rPr lang="en-US" sz="2000">
                <a:latin typeface="Montserrat"/>
              </a:rPr>
              <a:t>students</a:t>
            </a: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</a:rPr>
              <a:t>Companies can post job listings, knowing that the applicants' information </a:t>
            </a:r>
            <a:r>
              <a:rPr lang="en-US" sz="2000">
                <a:latin typeface="Montserrat"/>
              </a:rPr>
              <a:t>can be verified</a:t>
            </a: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latin typeface="Montserrat"/>
            </a:endParaRPr>
          </a:p>
        </p:txBody>
      </p:sp>
      <p:pic>
        <p:nvPicPr>
          <p:cNvPr id="3" name="2.mp4" descr="2.mp4">
            <a:hlinkClick r:id="" action="ppaction://media"/>
            <a:extLst>
              <a:ext uri="{FF2B5EF4-FFF2-40B4-BE49-F238E27FC236}">
                <a16:creationId xmlns:a16="http://schemas.microsoft.com/office/drawing/2014/main" id="{B78C5A7B-DC71-9A45-AA6E-672ACA35AA0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512.5492" end="4023.195"/>
                </p14:media>
              </p:ext>
            </p:extLst>
          </p:nvPr>
        </p:nvPicPr>
        <p:blipFill rotWithShape="1">
          <a:blip r:embed="rId5"/>
          <a:srcRect l="7906" t="1641" r="6690" b="1538"/>
          <a:stretch>
            <a:fillRect/>
          </a:stretch>
        </p:blipFill>
        <p:spPr>
          <a:xfrm>
            <a:off x="7814140" y="1449234"/>
            <a:ext cx="2498644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58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DEDD6AA5-498F-4C3C-8782-52B9B29276A3}" vid="{EE3C73AA-6817-4686-ABAA-9A1C96F944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1341</TotalTime>
  <Words>212</Words>
  <Application>Microsoft Macintosh PowerPoint</Application>
  <PresentationFormat>Widescreen</PresentationFormat>
  <Paragraphs>42</Paragraphs>
  <Slides>7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Montserrat</vt:lpstr>
      <vt:lpstr>Open Sans</vt:lpstr>
      <vt:lpstr>Calibri</vt:lpstr>
      <vt:lpstr>Office Theme</vt:lpstr>
      <vt:lpstr>PowerPoint Presentation</vt:lpstr>
      <vt:lpstr>One Universal Login – One Super App</vt:lpstr>
      <vt:lpstr>4 Pillars </vt:lpstr>
      <vt:lpstr>Unification of university logins &amp; accesses</vt:lpstr>
      <vt:lpstr>Lifelong Learning Experience</vt:lpstr>
      <vt:lpstr>Alumni Network &amp; Services</vt:lpstr>
      <vt:lpstr>Beyond the Campus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Enhancing SWITCH for Lifelong Learning</dc:title>
  <dc:creator>Taylor</dc:creator>
  <cp:lastModifiedBy>Irena Marina</cp:lastModifiedBy>
  <cp:revision>17</cp:revision>
  <dcterms:created xsi:type="dcterms:W3CDTF">2022-03-24T09:43:31Z</dcterms:created>
  <dcterms:modified xsi:type="dcterms:W3CDTF">2022-03-25T08:51:46Z</dcterms:modified>
</cp:coreProperties>
</file>

<file path=docProps/thumbnail.jpeg>
</file>